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3" r:id="rId3"/>
    <p:sldId id="384" r:id="rId4"/>
    <p:sldId id="420" r:id="rId5"/>
    <p:sldId id="393" r:id="rId6"/>
    <p:sldId id="445" r:id="rId7"/>
    <p:sldId id="424" r:id="rId8"/>
    <p:sldId id="446" r:id="rId9"/>
    <p:sldId id="447" r:id="rId10"/>
    <p:sldId id="469" r:id="rId11"/>
    <p:sldId id="474" r:id="rId12"/>
    <p:sldId id="470" r:id="rId13"/>
    <p:sldId id="475" r:id="rId14"/>
    <p:sldId id="476" r:id="rId15"/>
    <p:sldId id="484" r:id="rId16"/>
    <p:sldId id="478" r:id="rId17"/>
    <p:sldId id="471" r:id="rId18"/>
    <p:sldId id="462" r:id="rId19"/>
    <p:sldId id="479" r:id="rId20"/>
    <p:sldId id="472" r:id="rId21"/>
    <p:sldId id="480" r:id="rId22"/>
    <p:sldId id="481" r:id="rId23"/>
    <p:sldId id="423" r:id="rId24"/>
    <p:sldId id="425" r:id="rId25"/>
    <p:sldId id="426" r:id="rId26"/>
    <p:sldId id="449" r:id="rId27"/>
    <p:sldId id="450" r:id="rId28"/>
    <p:sldId id="451" r:id="rId29"/>
    <p:sldId id="453" r:id="rId30"/>
    <p:sldId id="452" r:id="rId31"/>
    <p:sldId id="454" r:id="rId32"/>
    <p:sldId id="456" r:id="rId33"/>
    <p:sldId id="436" r:id="rId34"/>
    <p:sldId id="431" r:id="rId35"/>
    <p:sldId id="485" r:id="rId36"/>
    <p:sldId id="486" r:id="rId37"/>
    <p:sldId id="459" r:id="rId38"/>
    <p:sldId id="460" r:id="rId39"/>
    <p:sldId id="463" r:id="rId40"/>
    <p:sldId id="464" r:id="rId41"/>
    <p:sldId id="468" r:id="rId42"/>
    <p:sldId id="440" r:id="rId43"/>
    <p:sldId id="441" r:id="rId44"/>
    <p:sldId id="461" r:id="rId45"/>
    <p:sldId id="465" r:id="rId46"/>
    <p:sldId id="466" r:id="rId47"/>
    <p:sldId id="467" r:id="rId48"/>
    <p:sldId id="448" r:id="rId49"/>
    <p:sldId id="379" r:id="rId50"/>
  </p:sldIdLst>
  <p:sldSz cx="12192000" cy="6858000"/>
  <p:notesSz cx="6858000" cy="9144000"/>
  <p:embeddedFontLs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幼圆" pitchFamily="49" charset="-122"/>
      <p:regular r:id="rId56"/>
    </p:embeddedFont>
    <p:embeddedFont>
      <p:font typeface="Calibri Light" pitchFamily="34" charset="0"/>
      <p:regular r:id="rId57"/>
      <p:italic r:id="rId58"/>
    </p:embeddedFont>
    <p:embeddedFont>
      <p:font typeface="微软雅黑" pitchFamily="34" charset="-122"/>
      <p:regular r:id="rId59"/>
      <p:bold r:id="rId60"/>
    </p:embeddedFont>
    <p:embeddedFont>
      <p:font typeface="华文中宋" pitchFamily="2" charset="-122"/>
      <p:regular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94">
          <p15:clr>
            <a:srgbClr val="A4A3A4"/>
          </p15:clr>
        </p15:guide>
        <p15:guide id="2" pos="305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pos="7106">
          <p15:clr>
            <a:srgbClr val="A4A3A4"/>
          </p15:clr>
        </p15:guide>
        <p15:guide id="5" pos="172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2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16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itchFamily="49" charset="-122"/>
              <a:ea typeface="幼圆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新兴工程：气象工程、生物工程、软件工程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0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85898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软体)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软件是计算机系统中与硬件相互依存的另一部分。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它包括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相关文档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的完整集合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）能够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program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）使得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）描述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程序的操作和使用的文档（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78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在软件的运行和使用期间，没有硬件那样的机械磨损，老化问题，</a:t>
            </a: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磨合调整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磨损用坏</a:t>
            </a: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修改点</a:t>
            </a: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实际曲线</a:t>
            </a:r>
          </a:p>
        </p:txBody>
      </p:sp>
      <p:sp>
        <p:nvSpPr>
          <p:cNvPr id="29" name="Freeform 23"/>
          <p:cNvSpPr>
            <a:spLocks/>
          </p:cNvSpPr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>
            <a:spLocks/>
          </p:cNvSpPr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理想曲线</a:t>
            </a:r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硬件失效率曲线</a:t>
              </a: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</p:grpSp>
      <p:grpSp>
        <p:nvGrpSpPr>
          <p:cNvPr id="39" name="Group 33"/>
          <p:cNvGrpSpPr>
            <a:grpSpLocks/>
          </p:cNvGrpSpPr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软件失效率曲线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6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软件危机定义：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软件在开发和维护过程中遇到的一系列严重问题。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软件危机包含两层含义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如何开发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软件。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5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软件危机的表现：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）软件开发的进度难以控制，经常出现经费超预算、完成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期限拖延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的现象。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）软件需求在开发初期不明确，导致矛盾在后期集中暴露，从而对整个开发过程带来灾难性的后果。 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）由于缺乏完整规范的资料，加之软件测试不充分，从而造成软件质量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低下。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）软件文档资料不完整、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不合格。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）软件的可维护性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差，程序错误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难以改正，程序不能适应硬件环境的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改变。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）软件价格昂贵，软件成本在计算机系统总成本中所占的比例逐年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上升。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）软件产品的特殊性和人智力的局限性，导致人们无力处理“复杂问题”。所谓“复杂问题”的概念是相对的，一旦人们采用先进的组织形式、开发方法和工具提高了软件的开发效率和能力，新的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、更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复杂的问题又摆在人们面前。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软件危机的原因：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用户提出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对用户需求的理解与用户的本来愿望有差异，这种差异必然导致开发出来的软件产品与用户要求不一致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不能有效地、独立自主地处理大型软件的全部关系和各个分支，因此容易产生疏漏和错误。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）大型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软件项目需要组织一定的人力共同完成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管理人员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、软件开发人员等各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类人员的信息交流不及时、不准确、有时还会产生误解。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）缺乏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方法和工具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方面的支持，过分地依靠程序人员在软件开发过程中的技巧和创造性，加剧软件产品的个性化。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年秋季，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首次提出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“软件工程”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software engineering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）这个概念。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1、“软件工程”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----Software Engineering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去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3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1940s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，第一台数字计算机诞生、软件、硬件概念诞生；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）赞助；该会议确认了要用定义最佳实践的方式帮助改善软件开发；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1972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年，大卫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帕纳斯提出模块化和隐藏信息的关键概念，以帮助程序员应付日益增加软件系统的复杂性；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1981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年，软件工程经济学诞生，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Barry W. Boehm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在他的书中提出了成本模型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COCOMO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Agile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就产生于这个背景下；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年，纪律敏捷交付框架（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Disciplined Agile Delivery Framework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Unified Process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成本较低；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软件功能能够满足用户的需求；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软件性能较好；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软件可靠性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高；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易于使用、维护和移植；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按时完成开发任务，并及时交付使用。 </a:t>
            </a: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采用先进的软件工程方法，使质量、成本和生产率三者之间的关系达到最优的平衡状态。 </a:t>
            </a:r>
          </a:p>
        </p:txBody>
      </p:sp>
    </p:spTree>
    <p:extLst>
      <p:ext uri="{BB962C8B-B14F-4D97-AF65-F5344CB8AC3E}">
        <p14:creationId xmlns:p14="http://schemas.microsoft.com/office/powerpoint/2010/main" val="9409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过程。一般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包括计划、分析、设计、实现、测试、集成、交付、维护等阶段。 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执行。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计划阶段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总体目标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可行性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软件需求规格说明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设计阶段（总体设计和详细设计）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等方面。</a:t>
            </a:r>
          </a:p>
        </p:txBody>
      </p:sp>
    </p:spTree>
    <p:extLst>
      <p:ext uri="{BB962C8B-B14F-4D97-AF65-F5344CB8AC3E}">
        <p14:creationId xmlns:p14="http://schemas.microsoft.com/office/powerpoint/2010/main" val="192685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实现阶段（编码）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实现阶段是将所设计的各个模块编写成计算机可接受的程序代码。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改正。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应当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可维护性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维护阶段需要测试是否正确地实现了所要求的修改，并保证在产品的修改过程中，没有做其他无关的改动。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维护常常是软件生命周期中最具挑战性的一个阶段，其费用是相当昂贵的。</a:t>
            </a:r>
          </a:p>
        </p:txBody>
      </p:sp>
    </p:spTree>
    <p:extLst>
      <p:ext uri="{BB962C8B-B14F-4D97-AF65-F5344CB8AC3E}">
        <p14:creationId xmlns:p14="http://schemas.microsoft.com/office/powerpoint/2010/main" val="1710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软件工程学的肖像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ACM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IEEE-CS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SWEBOK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个知识域构成。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）软件需求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）软件设计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）软件构造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）软件维护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）软件配置管理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）软件工程管理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）软件工程工具和方法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）软件质量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这是我们熟知的软件开发技术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itchFamily="34" charset="-122"/>
                  <a:ea typeface="微软雅黑" pitchFamily="34" charset="-122"/>
                </a:rPr>
                <a:t>这是我们熟知的软件测试技术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是不是有种“刚上路的错觉”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918519" cy="28498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7514916" cy="3266421"/>
            <a:chOff x="274320" y="1998617"/>
            <a:chExt cx="7514916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技术线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2735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产品线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商业线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</a:p>
        </p:txBody>
      </p:sp>
      <p:sp>
        <p:nvSpPr>
          <p:cNvPr id="23" name="矩形 22"/>
          <p:cNvSpPr/>
          <p:nvPr/>
        </p:nvSpPr>
        <p:spPr>
          <a:xfrm>
            <a:off x="7222490" y="4864055"/>
            <a:ext cx="6096000" cy="1691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Doblin Group 公司总裁Larry Keely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现代产品开发三原则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产品、技术、商业三位一体</a:t>
            </a: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64" y="1283290"/>
            <a:ext cx="51904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软件学院人才培养架构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才能发现，进而带来严重的后果。 </a:t>
            </a:r>
          </a:p>
        </p:txBody>
      </p:sp>
    </p:spTree>
    <p:extLst>
      <p:ext uri="{BB962C8B-B14F-4D97-AF65-F5344CB8AC3E}">
        <p14:creationId xmlns:p14="http://schemas.microsoft.com/office/powerpoint/2010/main" val="14725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RUP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的中心思想是：用例驱动、架构为中心、迭代和增量。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21635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31207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课程价值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实用的工具软件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Axure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EA……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ICONIX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实用的软件过程推演方法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课程考核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72" y="715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28" y="587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135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必修课，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学分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缺勤或违反课堂纪律一次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扣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进行作业管理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以组为单位，每组建立一个代码仓库（组长提供链接地址）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仓库中创建若干文件夹，文件夹名与组员姓名一一对应，用来提交各自的作业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每个组员完成作业后将其提交到仓库中对应自己的文件夹中</a:t>
            </a: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8" y="1661087"/>
            <a:ext cx="6477012" cy="3831651"/>
          </a:xfrm>
          <a:prstGeom prst="rect">
            <a:avLst/>
          </a:prstGeom>
        </p:spPr>
      </p:pic>
      <p:pic>
        <p:nvPicPr>
          <p:cNvPr id="15" name="图片 14" descr="git仓库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8" y="1711888"/>
            <a:ext cx="6835942" cy="38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视野、文化、创新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更关键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报告参见：https://www.infoq.com/articles/standish-chaos-2015/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05966"/>
              </p:ext>
            </p:extLst>
          </p:nvPr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成功因素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权重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清晰的商业目标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2884</Words>
  <Application>Microsoft Office PowerPoint</Application>
  <PresentationFormat>自定义</PresentationFormat>
  <Paragraphs>337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宋体</vt:lpstr>
      <vt:lpstr>Calibri</vt:lpstr>
      <vt:lpstr>幼圆</vt:lpstr>
      <vt:lpstr>Calibri Light</vt:lpstr>
      <vt:lpstr>微软雅黑</vt:lpstr>
      <vt:lpstr>楷体_GB2312</vt:lpstr>
      <vt:lpstr>Times New Roman</vt:lpstr>
      <vt:lpstr>华康俪金黑W8(P)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306</cp:revision>
  <dcterms:created xsi:type="dcterms:W3CDTF">2013-08-14T15:08:00Z</dcterms:created>
  <dcterms:modified xsi:type="dcterms:W3CDTF">2019-07-10T08:01:23Z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